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94" r:id="rId3"/>
    <p:sldId id="329" r:id="rId4"/>
    <p:sldId id="295" r:id="rId5"/>
    <p:sldId id="340" r:id="rId6"/>
    <p:sldId id="341" r:id="rId7"/>
    <p:sldId id="342" r:id="rId8"/>
    <p:sldId id="309" r:id="rId9"/>
    <p:sldId id="310" r:id="rId10"/>
    <p:sldId id="322" r:id="rId11"/>
    <p:sldId id="306" r:id="rId12"/>
    <p:sldId id="319" r:id="rId13"/>
    <p:sldId id="324" r:id="rId14"/>
    <p:sldId id="320" r:id="rId15"/>
    <p:sldId id="331" r:id="rId16"/>
    <p:sldId id="332" r:id="rId17"/>
    <p:sldId id="333" r:id="rId18"/>
    <p:sldId id="334" r:id="rId19"/>
    <p:sldId id="335" r:id="rId20"/>
    <p:sldId id="336" r:id="rId21"/>
    <p:sldId id="338" r:id="rId22"/>
    <p:sldId id="33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9B"/>
    <a:srgbClr val="C41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rgbClr val="00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4408" y="355599"/>
            <a:ext cx="11678882" cy="1530351"/>
          </a:xfrm>
        </p:spPr>
        <p:txBody>
          <a:bodyPr anchor="t">
            <a:norm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Didáctica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4409" y="5344038"/>
            <a:ext cx="11678882" cy="1171575"/>
          </a:xfrm>
        </p:spPr>
        <p:txBody>
          <a:bodyPr anchor="b">
            <a:normAutofit/>
          </a:bodyPr>
          <a:lstStyle>
            <a:lvl1pPr marL="0" indent="0" algn="r">
              <a:buNone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Sesión</a:t>
            </a:r>
            <a:r>
              <a:rPr lang="en-US" dirty="0"/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17778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710" y="275771"/>
            <a:ext cx="11674580" cy="2859315"/>
          </a:xfrm>
        </p:spPr>
        <p:txBody>
          <a:bodyPr anchor="b">
            <a:normAutofit/>
          </a:bodyPr>
          <a:lstStyle>
            <a:lvl1pPr>
              <a:defRPr lang="es-PE" sz="3200" b="1" spc="-150" dirty="0"/>
            </a:lvl1pPr>
          </a:lstStyle>
          <a:p>
            <a:r>
              <a:rPr lang="es-PE" sz="4000" b="1" dirty="0">
                <a:latin typeface="+mn-lt"/>
              </a:rPr>
              <a:t>Indicador de Logro #1: Nombre del indicador</a:t>
            </a:r>
            <a:endParaRPr lang="es-PE" sz="4000" b="1" spc="-15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710" y="3294743"/>
            <a:ext cx="11674580" cy="328022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/>
            <a:r>
              <a:rPr lang="es-PE" sz="2400" dirty="0"/>
              <a:t>Descripción del indicador de logro…</a:t>
            </a:r>
            <a:endParaRPr lang="es-PE" sz="2400" spc="-15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2062645" y="7013985"/>
            <a:ext cx="25871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0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710" y="275771"/>
            <a:ext cx="11674580" cy="2859315"/>
          </a:xfrm>
        </p:spPr>
        <p:txBody>
          <a:bodyPr anchor="b">
            <a:normAutofit/>
          </a:bodyPr>
          <a:lstStyle>
            <a:lvl1pPr>
              <a:defRPr lang="es-PE" sz="3200" b="1" spc="-150" dirty="0"/>
            </a:lvl1pPr>
          </a:lstStyle>
          <a:p>
            <a:r>
              <a:rPr lang="es-PE" sz="4000" b="1" dirty="0">
                <a:latin typeface="+mn-lt"/>
              </a:rPr>
              <a:t>Tema: Título del tema para la sesión</a:t>
            </a:r>
            <a:endParaRPr lang="es-PE" sz="4000" b="1" spc="-15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8710" y="3294743"/>
            <a:ext cx="11674580" cy="3280227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/>
            <a:r>
              <a:rPr lang="es-PE" sz="2400" dirty="0"/>
              <a:t>Logro de la sesión…</a:t>
            </a:r>
            <a:endParaRPr lang="es-PE" sz="2400" spc="-15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2062645" y="7013985"/>
            <a:ext cx="25871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710" y="365125"/>
            <a:ext cx="2570215" cy="6127750"/>
          </a:xfrm>
          <a:solidFill>
            <a:schemeClr val="tx2"/>
          </a:solidFill>
        </p:spPr>
        <p:txBody>
          <a:bodyPr lIns="180000" tIns="180000" rIns="180000" bIns="180000" anchor="t">
            <a:normAutofit/>
          </a:bodyPr>
          <a:lstStyle>
            <a:lvl1pPr marL="0" indent="0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87634" y="365125"/>
            <a:ext cx="8845655" cy="6127750"/>
          </a:xfrm>
        </p:spPr>
        <p:txBody>
          <a:bodyPr anchor="ctr"/>
          <a:lstStyle>
            <a:lvl1pPr marL="514350" indent="-514350">
              <a:buFont typeface="+mj-lt"/>
              <a:buAutoNum type="arabicPeriod"/>
              <a:defRPr baseline="0"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 err="1"/>
              <a:t>Tema</a:t>
            </a:r>
            <a:r>
              <a:rPr lang="en-US" dirty="0"/>
              <a:t> 1</a:t>
            </a:r>
          </a:p>
          <a:p>
            <a:pPr lvl="0"/>
            <a:r>
              <a:rPr lang="es-PE" dirty="0"/>
              <a:t>Tema 2</a:t>
            </a:r>
          </a:p>
          <a:p>
            <a:pPr lvl="0"/>
            <a:r>
              <a:rPr lang="es-PE" dirty="0"/>
              <a:t>Tema 3</a:t>
            </a:r>
          </a:p>
          <a:p>
            <a:pPr lvl="0"/>
            <a:r>
              <a:rPr lang="es-PE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4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32671" y="7004152"/>
            <a:ext cx="258710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8710" y="275771"/>
            <a:ext cx="11674580" cy="6311460"/>
          </a:xfrm>
        </p:spPr>
        <p:txBody>
          <a:bodyPr anchor="ctr">
            <a:normAutofit/>
          </a:bodyPr>
          <a:lstStyle>
            <a:lvl1pPr>
              <a:defRPr lang="es-PE" sz="3200" b="1" spc="-150" dirty="0"/>
            </a:lvl1pPr>
          </a:lstStyle>
          <a:p>
            <a:r>
              <a:rPr lang="es-PE" sz="4000" b="1" dirty="0">
                <a:latin typeface="+mn-lt"/>
              </a:rPr>
              <a:t>Tema 1</a:t>
            </a:r>
            <a:endParaRPr lang="es-PE" sz="4000" b="1" spc="-1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90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710" y="365125"/>
            <a:ext cx="2570215" cy="6127750"/>
          </a:xfrm>
          <a:solidFill>
            <a:schemeClr val="tx2"/>
          </a:solidFill>
        </p:spPr>
        <p:txBody>
          <a:bodyPr lIns="180000" tIns="180000" rIns="180000" bIns="180000" anchor="t">
            <a:normAutofit/>
          </a:bodyPr>
          <a:lstStyle>
            <a:lvl1pPr marL="0" indent="0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lámina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87634" y="365125"/>
            <a:ext cx="8845655" cy="6127750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err="1"/>
              <a:t>Contenido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nivel</a:t>
            </a:r>
            <a:endParaRPr lang="en-US" dirty="0"/>
          </a:p>
          <a:p>
            <a:pPr lvl="2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  <a:p>
            <a:pPr lvl="3"/>
            <a:r>
              <a:rPr lang="en-US" dirty="0"/>
              <a:t>Cuarto </a:t>
            </a:r>
            <a:r>
              <a:rPr lang="en-US" dirty="0" err="1"/>
              <a:t>nivel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4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87634" y="365124"/>
            <a:ext cx="8845655" cy="61277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PE" dirty="0"/>
              <a:t>Imagen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8710" y="365125"/>
            <a:ext cx="2570215" cy="6127750"/>
          </a:xfrm>
          <a:solidFill>
            <a:schemeClr val="tx2"/>
          </a:solidFill>
        </p:spPr>
        <p:txBody>
          <a:bodyPr lIns="180000" tIns="180000" rIns="180000" bIns="180000" anchor="t">
            <a:normAutofit/>
          </a:bodyPr>
          <a:lstStyle>
            <a:lvl1pPr marL="0" indent="0"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s-PE" dirty="0"/>
              <a:t>Título de la lámina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87634" y="6560456"/>
            <a:ext cx="8845655" cy="290286"/>
          </a:xfrm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URL / </a:t>
            </a:r>
            <a:r>
              <a:rPr lang="en-US" dirty="0" err="1"/>
              <a:t>Bibliografía</a:t>
            </a:r>
            <a:r>
              <a:rPr lang="en-US" dirty="0"/>
              <a:t> / </a:t>
            </a:r>
            <a:r>
              <a:rPr lang="en-US" dirty="0" err="1"/>
              <a:t>Leyenda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3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8710" y="365125"/>
            <a:ext cx="2570215" cy="6127750"/>
          </a:xfrm>
          <a:solidFill>
            <a:schemeClr val="tx2"/>
          </a:solidFill>
        </p:spPr>
        <p:txBody>
          <a:bodyPr lIns="180000" tIns="180000" rIns="180000" bIns="180000" anchor="t">
            <a:normAutofit/>
          </a:bodyPr>
          <a:lstStyle>
            <a:lvl1pPr marL="0" indent="0"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lámina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62514" y="365125"/>
            <a:ext cx="4310743" cy="823912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columna</a:t>
            </a:r>
            <a:r>
              <a:rPr lang="en-US" dirty="0"/>
              <a:t> 1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62514" y="1189037"/>
            <a:ext cx="4310743" cy="53038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Contenido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nivel</a:t>
            </a:r>
            <a:endParaRPr lang="en-US" dirty="0"/>
          </a:p>
          <a:p>
            <a:pPr lvl="2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  <a:p>
            <a:pPr lvl="3"/>
            <a:r>
              <a:rPr lang="en-US" dirty="0"/>
              <a:t>Cuarto </a:t>
            </a:r>
            <a:r>
              <a:rPr lang="en-US" dirty="0" err="1"/>
              <a:t>nivel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nivel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7606846" y="365125"/>
            <a:ext cx="4300312" cy="823912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columna</a:t>
            </a:r>
            <a:r>
              <a:rPr lang="en-US" dirty="0"/>
              <a:t>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7606846" y="1189037"/>
            <a:ext cx="4300312" cy="53038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Contenido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nivel</a:t>
            </a:r>
            <a:endParaRPr lang="en-US" dirty="0"/>
          </a:p>
          <a:p>
            <a:pPr lvl="2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  <a:p>
            <a:pPr lvl="3"/>
            <a:r>
              <a:rPr lang="en-US" dirty="0"/>
              <a:t>Cuarto </a:t>
            </a:r>
            <a:r>
              <a:rPr lang="en-US" dirty="0" err="1"/>
              <a:t>nivel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8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lámina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Contenido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nivel</a:t>
            </a:r>
            <a:endParaRPr lang="en-US" dirty="0"/>
          </a:p>
          <a:p>
            <a:pPr lvl="2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  <a:p>
            <a:pPr lvl="3"/>
            <a:r>
              <a:rPr lang="en-US" dirty="0"/>
              <a:t>Cuarto </a:t>
            </a:r>
            <a:r>
              <a:rPr lang="en-US" dirty="0" err="1"/>
              <a:t>nivel</a:t>
            </a:r>
            <a:endParaRPr lang="en-US" dirty="0"/>
          </a:p>
          <a:p>
            <a:pPr lvl="4"/>
            <a:r>
              <a:rPr lang="en-US" dirty="0"/>
              <a:t>Quinto </a:t>
            </a:r>
            <a:r>
              <a:rPr lang="en-US" dirty="0" err="1"/>
              <a:t>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8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4" r:id="rId5"/>
    <p:sldLayoutId id="2147483660" r:id="rId6"/>
    <p:sldLayoutId id="2147483657" r:id="rId7"/>
    <p:sldLayoutId id="2147483661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629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s-PE" dirty="0">
                <a:latin typeface="Calibri" pitchFamily="34" charset="0"/>
              </a:rPr>
              <a:t>TEMAS </a:t>
            </a:r>
            <a:br>
              <a:rPr lang="es-PE" dirty="0">
                <a:latin typeface="Calibri" pitchFamily="34" charset="0"/>
              </a:rPr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74755" y="365125"/>
            <a:ext cx="8845655" cy="438847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s-PE" sz="2000" b="1" dirty="0"/>
              <a:t>1. MODELO DE DATOS</a:t>
            </a:r>
          </a:p>
          <a:p>
            <a:pPr marL="457200" lvl="1" indent="0">
              <a:buNone/>
              <a:defRPr/>
            </a:pPr>
            <a:r>
              <a:rPr lang="es-PE" sz="2000" dirty="0"/>
              <a:t>MODELO CONCEPTUAL</a:t>
            </a:r>
          </a:p>
          <a:p>
            <a:pPr marL="457200" lvl="1" indent="0">
              <a:buNone/>
              <a:defRPr/>
            </a:pPr>
            <a:r>
              <a:rPr lang="es-PE" sz="2000" dirty="0"/>
              <a:t>MODELO LOGICO</a:t>
            </a:r>
          </a:p>
          <a:p>
            <a:pPr marL="457200" lvl="1" indent="0">
              <a:buNone/>
              <a:defRPr/>
            </a:pPr>
            <a:r>
              <a:rPr lang="es-PE" sz="2000" dirty="0"/>
              <a:t>MODELO FISICO</a:t>
            </a:r>
          </a:p>
          <a:p>
            <a:pPr marL="457200" lvl="1" indent="0">
              <a:buNone/>
              <a:defRPr/>
            </a:pPr>
            <a:endParaRPr lang="es-PE" sz="2000" dirty="0"/>
          </a:p>
          <a:p>
            <a:pPr marL="57150" indent="0">
              <a:buNone/>
              <a:defRPr/>
            </a:pPr>
            <a:r>
              <a:rPr lang="es-PE" sz="2000" b="1" dirty="0"/>
              <a:t>2. SÍNTESIS DE LAS RELACIONES</a:t>
            </a:r>
          </a:p>
          <a:p>
            <a:pPr marL="457200" lvl="1" indent="0">
              <a:buNone/>
              <a:defRPr/>
            </a:pPr>
            <a:r>
              <a:rPr lang="es-PE" sz="2000" dirty="0"/>
              <a:t>RELACIONES DE ATRIBUTO UNO A UNO</a:t>
            </a:r>
          </a:p>
          <a:p>
            <a:pPr marL="457200" lvl="1" indent="0">
              <a:buNone/>
              <a:defRPr/>
            </a:pPr>
            <a:r>
              <a:rPr lang="es-PE" sz="2000" dirty="0"/>
              <a:t>RELACIONES DE ATRIBUTOS MUCHOS A UNO</a:t>
            </a:r>
          </a:p>
          <a:p>
            <a:pPr marL="457200" lvl="1" indent="0">
              <a:buNone/>
              <a:defRPr/>
            </a:pPr>
            <a:r>
              <a:rPr lang="es-PE" sz="2000" dirty="0"/>
              <a:t>RELACIONES DE ATRIBUTOS MUCHOS A MUCHOS</a:t>
            </a:r>
            <a:endParaRPr lang="es-PE" sz="1800" b="1" dirty="0"/>
          </a:p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099691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000" dirty="0"/>
              <a:t>TIPOS DE RELACIONES DE ENTIDADES</a:t>
            </a:r>
            <a:br>
              <a:rPr lang="es-PE" sz="2000" dirty="0"/>
            </a:br>
            <a:endParaRPr lang="es-PE" sz="20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15005" y="869041"/>
            <a:ext cx="2187305" cy="3781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8390" y="869041"/>
            <a:ext cx="2208462" cy="3781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17529" y="869041"/>
            <a:ext cx="2150750" cy="3781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351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sz="2800" dirty="0"/>
              <a:t>RELACIÓN DE UNO A UNO</a:t>
            </a:r>
            <a:r>
              <a:rPr lang="es-PE" sz="3200" dirty="0"/>
              <a:t/>
            </a:r>
            <a:br>
              <a:rPr lang="es-PE" sz="3200" dirty="0"/>
            </a:br>
            <a:endParaRPr lang="es-PE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3122742" y="365125"/>
            <a:ext cx="7498080" cy="3394656"/>
          </a:xfrm>
        </p:spPr>
        <p:txBody>
          <a:bodyPr/>
          <a:lstStyle/>
          <a:p>
            <a:pPr marL="0" indent="0" algn="just">
              <a:buNone/>
            </a:pPr>
            <a:r>
              <a:rPr lang="es-ES" sz="2800" b="0" dirty="0"/>
              <a:t>Cuando una instancia de la entidad A esta asociada con solo una instancia de la entidad B y viceversa. </a:t>
            </a:r>
          </a:p>
          <a:p>
            <a:pPr marL="0" indent="0" algn="just">
              <a:buNone/>
            </a:pPr>
            <a:r>
              <a:rPr lang="es-ES" sz="2800" b="0" dirty="0"/>
              <a:t>“Los empleados en una compañía están asignados a su </a:t>
            </a:r>
            <a:r>
              <a:rPr lang="es-ES" sz="2800" b="1" dirty="0"/>
              <a:t>propia oficina</a:t>
            </a:r>
            <a:r>
              <a:rPr lang="es-ES" sz="2800" b="0" dirty="0"/>
              <a:t>”. Por cada empleado existe solo una oficina y en cada oficina existe un único empleado.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6835" y="3989676"/>
            <a:ext cx="6107112" cy="1557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084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944906" y="566678"/>
            <a:ext cx="88885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es-PE" sz="2000" b="1" dirty="0"/>
              <a:t>RELACIONES DE ATRIBUTO UNO A MUCHOS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endParaRPr lang="es-PE" sz="2000" b="1" dirty="0"/>
          </a:p>
          <a:p>
            <a:pPr>
              <a:defRPr/>
            </a:pPr>
            <a:r>
              <a:rPr lang="es-PE" sz="2000" dirty="0"/>
              <a:t>Una relación uno a muchos es el tipo más habitual de relación. En este tipo de relación, una fila de la tabla A puede corresponderse con muchas filas de la tabla B, pero una fila de la tabla B sólo puede corresponderse con otra de la tabla A. Por ejemplo, en las tablas </a:t>
            </a:r>
            <a:r>
              <a:rPr lang="es-PE" sz="2000" dirty="0" err="1"/>
              <a:t>publishers</a:t>
            </a:r>
            <a:r>
              <a:rPr lang="es-PE" sz="2000" dirty="0"/>
              <a:t> (editoriales) y </a:t>
            </a:r>
            <a:r>
              <a:rPr lang="es-PE" sz="2000" dirty="0" err="1"/>
              <a:t>titles</a:t>
            </a:r>
            <a:r>
              <a:rPr lang="es-PE" sz="2000" dirty="0"/>
              <a:t> (títulos) se da una relación uno a muchos: una editorial publica muchos títulos, pero a cada título le corresponde sólo una editorial.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400" dirty="0"/>
              <a:t>RELACIÓN DE UNO A VARIOS</a:t>
            </a:r>
            <a:endParaRPr lang="es-PE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37958" y="3924725"/>
            <a:ext cx="6502400" cy="1373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850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400" dirty="0"/>
              <a:t>RELACIÓN DE UNO A VARIOS</a:t>
            </a:r>
            <a:endParaRPr lang="es-PE" dirty="0"/>
          </a:p>
        </p:txBody>
      </p:sp>
      <p:sp>
        <p:nvSpPr>
          <p:cNvPr id="6" name="3 Título"/>
          <p:cNvSpPr txBox="1">
            <a:spLocks/>
          </p:cNvSpPr>
          <p:nvPr/>
        </p:nvSpPr>
        <p:spPr>
          <a:xfrm>
            <a:off x="3097895" y="297579"/>
            <a:ext cx="7498080" cy="1143000"/>
          </a:xfrm>
          <a:prstGeom prst="rect">
            <a:avLst/>
          </a:prstGeom>
          <a:noFill/>
        </p:spPr>
        <p:txBody>
          <a:bodyPr vert="horz" lIns="180000" tIns="180000" rIns="180000" bIns="18000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_tradnl" sz="2000" dirty="0">
                <a:solidFill>
                  <a:schemeClr val="tx1"/>
                </a:solidFill>
              </a:rPr>
              <a:t>Ejemplo: Una tabla categoría puede incluir varios productos:</a:t>
            </a:r>
            <a:br>
              <a:rPr lang="es-ES_tradnl" sz="2000" dirty="0">
                <a:solidFill>
                  <a:schemeClr val="tx1"/>
                </a:solidFill>
              </a:rPr>
            </a:br>
            <a:endParaRPr lang="es-ES_tradnl" sz="2000" dirty="0">
              <a:solidFill>
                <a:schemeClr val="tx1"/>
              </a:solidFill>
            </a:endParaRPr>
          </a:p>
        </p:txBody>
      </p:sp>
      <p:pic>
        <p:nvPicPr>
          <p:cNvPr id="7" name="4 Imagen" descr="http://i.msdn.microsoft.com/Cc450480.afd05011(es-es,VS.71).gi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430" y="1440579"/>
            <a:ext cx="7281010" cy="484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195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944906" y="566678"/>
            <a:ext cx="88885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es-PE" sz="2000" b="1" dirty="0"/>
              <a:t>RELACIONES DE ATRIBUTO MUCHOS A MUCHOS</a:t>
            </a:r>
            <a:endParaRPr lang="es-ES" sz="2000" b="1" dirty="0"/>
          </a:p>
          <a:p>
            <a:pPr>
              <a:defRPr/>
            </a:pPr>
            <a:endParaRPr lang="es-ES" sz="2000" b="1" dirty="0"/>
          </a:p>
          <a:p>
            <a:pPr>
              <a:defRPr/>
            </a:pPr>
            <a:r>
              <a:rPr lang="es-PE" sz="2000" dirty="0"/>
              <a:t>En una relación muchos a muchos, una fila de la tabla A puede tener muchas filas coincidentes en la tabla B y viceversa. Este tipo de relaciones se crea definiendo una tercera tabla, denominada tabla de unión, cuya llave principal esté constituida por las llaves externas de las tablas A y B. Por ejemplo, entre las tablas </a:t>
            </a:r>
            <a:r>
              <a:rPr lang="es-PE" sz="2000" dirty="0" err="1"/>
              <a:t>authors</a:t>
            </a:r>
            <a:r>
              <a:rPr lang="es-PE" sz="2000" dirty="0"/>
              <a:t> (autores) y </a:t>
            </a:r>
            <a:r>
              <a:rPr lang="es-PE" sz="2000" dirty="0" err="1"/>
              <a:t>titles</a:t>
            </a:r>
            <a:r>
              <a:rPr lang="es-PE" sz="2000" dirty="0"/>
              <a:t> (títulos) existiría una relación muchos a muchos definida por una relación uno a varios entre cada una de ellas y la tabla </a:t>
            </a:r>
            <a:r>
              <a:rPr lang="es-PE" sz="2000" dirty="0" err="1"/>
              <a:t>title</a:t>
            </a:r>
            <a:r>
              <a:rPr lang="es-PE" sz="2000" dirty="0"/>
              <a:t> </a:t>
            </a:r>
            <a:r>
              <a:rPr lang="es-PE" sz="2000" dirty="0" err="1"/>
              <a:t>authors</a:t>
            </a:r>
            <a:r>
              <a:rPr lang="es-PE" sz="2000" dirty="0"/>
              <a:t> (título autor). 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Síntesis de las Relaciones</a:t>
            </a:r>
            <a:br>
              <a:rPr lang="es-PE" sz="3200" dirty="0"/>
            </a:br>
            <a:endParaRPr lang="es-PE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 l="33126" t="52257" r="40368" b="7054"/>
          <a:stretch>
            <a:fillRect/>
          </a:stretch>
        </p:blipFill>
        <p:spPr bwMode="auto">
          <a:xfrm>
            <a:off x="7744758" y="3224213"/>
            <a:ext cx="3787775" cy="3268662"/>
          </a:xfrm>
          <a:prstGeom prst="rect">
            <a:avLst/>
          </a:prstGeom>
          <a:ln>
            <a:solidFill>
              <a:srgbClr val="99CC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ángulo 2"/>
          <p:cNvSpPr/>
          <p:nvPr/>
        </p:nvSpPr>
        <p:spPr>
          <a:xfrm>
            <a:off x="2944906" y="3590365"/>
            <a:ext cx="49485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PE" sz="2000" dirty="0"/>
              <a:t>La llave principal de la tabla </a:t>
            </a:r>
            <a:r>
              <a:rPr lang="es-PE" sz="2000" dirty="0" err="1"/>
              <a:t>title</a:t>
            </a:r>
            <a:r>
              <a:rPr lang="es-PE" sz="2000" dirty="0"/>
              <a:t> </a:t>
            </a:r>
            <a:r>
              <a:rPr lang="es-PE" sz="2000" dirty="0" err="1"/>
              <a:t>authors</a:t>
            </a:r>
            <a:r>
              <a:rPr lang="es-PE" sz="2000" dirty="0"/>
              <a:t> es la combinación de la columna </a:t>
            </a:r>
            <a:r>
              <a:rPr lang="es-PE" sz="2000" dirty="0" err="1"/>
              <a:t>au_id</a:t>
            </a:r>
            <a:r>
              <a:rPr lang="es-PE" sz="2000" dirty="0"/>
              <a:t> (la llave principal de la tabla </a:t>
            </a:r>
            <a:r>
              <a:rPr lang="es-PE" sz="2000" dirty="0" err="1"/>
              <a:t>authors</a:t>
            </a:r>
            <a:r>
              <a:rPr lang="es-PE" sz="2000" dirty="0"/>
              <a:t>) y la columna </a:t>
            </a:r>
            <a:r>
              <a:rPr lang="es-PE" sz="2000" dirty="0" err="1"/>
              <a:t>title_id</a:t>
            </a:r>
            <a:r>
              <a:rPr lang="es-PE" sz="2000" dirty="0"/>
              <a:t> (la llave principal de la tabla </a:t>
            </a:r>
            <a:r>
              <a:rPr lang="es-PE" sz="2000" dirty="0" err="1"/>
              <a:t>titles</a:t>
            </a:r>
            <a:r>
              <a:rPr lang="es-PE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33705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992717" y="619125"/>
            <a:ext cx="59599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  <a:defRPr/>
            </a:pPr>
            <a:endParaRPr lang="es-PE" sz="800" b="1" dirty="0">
              <a:latin typeface="+mn-lt"/>
            </a:endParaRPr>
          </a:p>
          <a:p>
            <a:pPr marL="0" lvl="1">
              <a:defRPr/>
            </a:pPr>
            <a:r>
              <a:rPr lang="es-PE" sz="2400" b="1" dirty="0">
                <a:latin typeface="+mn-lt"/>
              </a:rPr>
              <a:t>DEFINICION DE HERRAMIENTAS CASE</a:t>
            </a:r>
          </a:p>
        </p:txBody>
      </p:sp>
      <p:sp>
        <p:nvSpPr>
          <p:cNvPr id="3" name="2 Rectángulo"/>
          <p:cNvSpPr/>
          <p:nvPr/>
        </p:nvSpPr>
        <p:spPr>
          <a:xfrm>
            <a:off x="2992716" y="1703388"/>
            <a:ext cx="89751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sz="2000" dirty="0">
                <a:latin typeface="+mn-lt"/>
              </a:rPr>
              <a:t>Conjunto de programas y ayudas que dan asistencia a los </a:t>
            </a:r>
            <a:r>
              <a:rPr lang="es-ES" sz="2000" b="1" dirty="0">
                <a:solidFill>
                  <a:srgbClr val="FF0000"/>
                </a:solidFill>
                <a:latin typeface="+mn-lt"/>
              </a:rPr>
              <a:t>analistas</a:t>
            </a:r>
            <a:r>
              <a:rPr lang="es-ES" sz="2000" dirty="0">
                <a:latin typeface="+mn-lt"/>
              </a:rPr>
              <a:t>, </a:t>
            </a:r>
            <a:r>
              <a:rPr lang="es-ES" sz="2000" b="1" dirty="0">
                <a:solidFill>
                  <a:srgbClr val="FF0000"/>
                </a:solidFill>
                <a:latin typeface="+mn-lt"/>
              </a:rPr>
              <a:t>ingenieros de software </a:t>
            </a:r>
            <a:r>
              <a:rPr lang="es-ES" sz="2000" dirty="0">
                <a:latin typeface="+mn-lt"/>
              </a:rPr>
              <a:t>y </a:t>
            </a:r>
            <a:r>
              <a:rPr lang="es-ES" sz="2000" b="1" dirty="0">
                <a:solidFill>
                  <a:srgbClr val="FF0000"/>
                </a:solidFill>
                <a:latin typeface="+mn-lt"/>
              </a:rPr>
              <a:t>desarrolladores</a:t>
            </a:r>
            <a:r>
              <a:rPr lang="es-ES" sz="2000" dirty="0">
                <a:latin typeface="+mn-lt"/>
              </a:rPr>
              <a:t>, </a:t>
            </a:r>
            <a:r>
              <a:rPr lang="es-ES" sz="2000" b="1" dirty="0">
                <a:latin typeface="+mn-lt"/>
              </a:rPr>
              <a:t>durante todos los pasos del Ciclo de Vida de desarrollo de un Software (Investigación Preliminar, Análisis, Diseño, Implementación e Instalación.)</a:t>
            </a:r>
          </a:p>
          <a:p>
            <a:pPr>
              <a:defRPr/>
            </a:pPr>
            <a:endParaRPr lang="es-PE" sz="2000" b="1" dirty="0">
              <a:latin typeface="+mn-lt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dirty="0"/>
              <a:t>EVOLUCIÓN DE LAS </a:t>
            </a:r>
            <a:r>
              <a:rPr lang="es-PE" sz="2000" dirty="0"/>
              <a:t>HERRAMIENTAS </a:t>
            </a:r>
            <a:r>
              <a:rPr lang="es-PE" sz="2800" dirty="0"/>
              <a:t>CASE.</a:t>
            </a:r>
            <a:br>
              <a:rPr lang="es-PE" sz="2800" dirty="0"/>
            </a:br>
            <a:r>
              <a:rPr lang="es-PE" sz="3200" dirty="0"/>
              <a:t/>
            </a:r>
            <a:br>
              <a:rPr lang="es-PE" sz="3200" dirty="0"/>
            </a:b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481" y="3191412"/>
            <a:ext cx="3307837" cy="261696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992716" y="3334604"/>
            <a:ext cx="56747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sz="2000" dirty="0"/>
              <a:t>CASE es también definido como el </a:t>
            </a:r>
            <a:r>
              <a:rPr lang="es-ES" sz="2000" b="1" dirty="0"/>
              <a:t>conjunto de métodos, utilidades y técnicas</a:t>
            </a:r>
            <a:r>
              <a:rPr lang="es-ES" sz="2000" dirty="0"/>
              <a:t> que </a:t>
            </a:r>
            <a:r>
              <a:rPr lang="es-ES" sz="2000" b="1" dirty="0"/>
              <a:t>facilitan</a:t>
            </a:r>
            <a:r>
              <a:rPr lang="es-ES" sz="2000" dirty="0"/>
              <a:t> el </a:t>
            </a:r>
            <a:r>
              <a:rPr lang="es-ES" sz="2000" b="1" dirty="0"/>
              <a:t>mejoramiento</a:t>
            </a:r>
            <a:r>
              <a:rPr lang="es-ES" sz="2000" dirty="0"/>
              <a:t> del </a:t>
            </a:r>
            <a:r>
              <a:rPr lang="es-ES" sz="2000" b="1" dirty="0"/>
              <a:t>ciclo de vida </a:t>
            </a:r>
            <a:r>
              <a:rPr lang="es-ES" sz="2000" dirty="0"/>
              <a:t>del desarrollo de sistemas de información, completamente o en alguna de sus fases.</a:t>
            </a:r>
          </a:p>
        </p:txBody>
      </p:sp>
    </p:spTree>
    <p:extLst>
      <p:ext uri="{BB962C8B-B14F-4D97-AF65-F5344CB8AC3E}">
        <p14:creationId xmlns:p14="http://schemas.microsoft.com/office/powerpoint/2010/main" val="201663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28036" r="56927" b="2951"/>
          <a:stretch/>
        </p:blipFill>
        <p:spPr bwMode="auto">
          <a:xfrm>
            <a:off x="0" y="-1"/>
            <a:ext cx="4586714" cy="539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34456" b="29082"/>
          <a:stretch/>
        </p:blipFill>
        <p:spPr>
          <a:xfrm>
            <a:off x="5224772" y="2292626"/>
            <a:ext cx="6702185" cy="441598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24772" y="1099931"/>
            <a:ext cx="4147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 err="1"/>
              <a:t>Rational</a:t>
            </a:r>
            <a:r>
              <a:rPr lang="es-PE" sz="2400" b="1" dirty="0"/>
              <a:t> Rose</a:t>
            </a: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224772" y="1696278"/>
            <a:ext cx="6702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/>
              <a:t>Herramienta de Modelamiento de Software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066477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3072353" y="365125"/>
            <a:ext cx="86112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sz="2000" dirty="0">
                <a:latin typeface="+mn-lt"/>
              </a:rPr>
              <a:t>Se pueden clasificar en:</a:t>
            </a:r>
          </a:p>
          <a:p>
            <a:pPr algn="just">
              <a:defRPr/>
            </a:pPr>
            <a:endParaRPr lang="es-ES" sz="2000" dirty="0">
              <a:latin typeface="+mn-lt"/>
            </a:endParaRPr>
          </a:p>
          <a:p>
            <a:pPr algn="just">
              <a:defRPr/>
            </a:pPr>
            <a:r>
              <a:rPr lang="es-ES" sz="2000" b="1" dirty="0">
                <a:solidFill>
                  <a:srgbClr val="C00000"/>
                </a:solidFill>
                <a:latin typeface="+mn-lt"/>
              </a:rPr>
              <a:t>HERRAMIENTAS INTEGRALES </a:t>
            </a:r>
            <a:r>
              <a:rPr lang="es-ES" sz="2000" b="1" dirty="0">
                <a:latin typeface="+mn-lt"/>
              </a:rPr>
              <a:t>I-CASE</a:t>
            </a:r>
            <a:r>
              <a:rPr lang="es-ES" sz="2000" dirty="0">
                <a:latin typeface="+mn-lt"/>
              </a:rPr>
              <a:t>: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000" dirty="0"/>
              <a:t>CLASIFICACIÓN DE LAS HERRAMIENTAS CASE</a:t>
            </a:r>
            <a:br>
              <a:rPr lang="es-PE" sz="2000" dirty="0"/>
            </a:br>
            <a:endParaRPr lang="es-PE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71" y="1457681"/>
            <a:ext cx="4965744" cy="503519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745362" y="3065798"/>
            <a:ext cx="26800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ES" sz="2000" dirty="0"/>
              <a:t>Ven todas las fases del ciclo de vida del desarrollo de sistema y se les conoce también como </a:t>
            </a:r>
            <a:r>
              <a:rPr lang="es-ES" sz="2000" b="1" dirty="0" err="1"/>
              <a:t>workbench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71196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7330299" y="561814"/>
            <a:ext cx="422205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2000" b="1" dirty="0">
                <a:solidFill>
                  <a:srgbClr val="0070C0"/>
                </a:solidFill>
              </a:rPr>
              <a:t>HERRAMIENTAS DE ALTO NIVEL</a:t>
            </a:r>
            <a:r>
              <a:rPr lang="es-ES" sz="2000" dirty="0">
                <a:solidFill>
                  <a:srgbClr val="0070C0"/>
                </a:solidFill>
              </a:rPr>
              <a:t>.</a:t>
            </a:r>
          </a:p>
          <a:p>
            <a:pPr>
              <a:defRPr/>
            </a:pPr>
            <a:endParaRPr lang="es-ES" dirty="0">
              <a:latin typeface="+mn-lt"/>
            </a:endParaRPr>
          </a:p>
          <a:p>
            <a:pPr algn="just">
              <a:defRPr/>
            </a:pPr>
            <a:r>
              <a:rPr lang="es-ES" sz="2000" dirty="0">
                <a:latin typeface="+mn-lt"/>
              </a:rPr>
              <a:t>Orientadas a la automatización y soporte de las actividades desarrolladas durante las </a:t>
            </a:r>
            <a:r>
              <a:rPr lang="es-ES" sz="2000" b="1" dirty="0">
                <a:latin typeface="+mn-lt"/>
              </a:rPr>
              <a:t>primeras fases del desarrollo </a:t>
            </a:r>
            <a:r>
              <a:rPr lang="es-ES" sz="2000" dirty="0">
                <a:latin typeface="+mn-lt"/>
              </a:rPr>
              <a:t>y diseño de una base de datos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000" dirty="0"/>
              <a:t>CLASIFICACIÓN DE LAS HERRAMIENTAS CASE</a:t>
            </a:r>
            <a:br>
              <a:rPr lang="es-PE" sz="2000" dirty="0"/>
            </a:br>
            <a:endParaRPr lang="es-PE" sz="2400" dirty="0"/>
          </a:p>
        </p:txBody>
      </p:sp>
      <p:sp>
        <p:nvSpPr>
          <p:cNvPr id="8" name="4 Rectángulo"/>
          <p:cNvSpPr/>
          <p:nvPr/>
        </p:nvSpPr>
        <p:spPr>
          <a:xfrm>
            <a:off x="7330299" y="4195045"/>
            <a:ext cx="41975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2000" b="1" dirty="0">
                <a:solidFill>
                  <a:srgbClr val="DE6A10"/>
                </a:solidFill>
                <a:latin typeface="+mn-lt"/>
              </a:rPr>
              <a:t>HERRAMIENTAS CASE DE BAJO NIVEL.</a:t>
            </a:r>
          </a:p>
          <a:p>
            <a:pPr>
              <a:defRPr/>
            </a:pPr>
            <a:endParaRPr lang="es-ES" sz="2000" b="1" dirty="0">
              <a:latin typeface="+mn-lt"/>
            </a:endParaRPr>
          </a:p>
          <a:p>
            <a:pPr algn="just">
              <a:defRPr/>
            </a:pPr>
            <a:r>
              <a:rPr lang="es-ES" sz="2000" b="1" dirty="0">
                <a:latin typeface="+mn-lt"/>
              </a:rPr>
              <a:t>L-Case o </a:t>
            </a:r>
            <a:r>
              <a:rPr lang="es-ES" sz="2000" b="1" dirty="0" err="1">
                <a:latin typeface="+mn-lt"/>
              </a:rPr>
              <a:t>Benck-end</a:t>
            </a:r>
            <a:r>
              <a:rPr lang="es-ES" sz="2000" dirty="0">
                <a:latin typeface="+mn-lt"/>
              </a:rPr>
              <a:t>, orientadas a las fases finales del desarrollo, construcción e implementación.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20"/>
          <a:stretch/>
        </p:blipFill>
        <p:spPr>
          <a:xfrm>
            <a:off x="3045119" y="561814"/>
            <a:ext cx="3807729" cy="50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99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3059951" y="462792"/>
            <a:ext cx="845072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  <a:defRPr/>
            </a:pPr>
            <a:r>
              <a:rPr lang="es-PE" sz="2000" b="1" dirty="0">
                <a:latin typeface="+mn-lt"/>
              </a:rPr>
              <a:t>VENTAJAS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Mejora la productividad del desarrollo y mantenimiento del software,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Aumenta la calidad, y reduce los costos y tiempos para la implementación del proyecto.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Mejora la planificación del proyecto dándole soporte a todas las fases del ciclo de vida del software.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Automatiza las fases del ciclo de vida de software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Reutilización del software, portabilidad y estandarización entre los proyectos. 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36429" r="46487" b="26250"/>
          <a:stretch>
            <a:fillRect/>
          </a:stretch>
        </p:blipFill>
        <p:spPr bwMode="auto">
          <a:xfrm>
            <a:off x="4459801" y="3429000"/>
            <a:ext cx="5341937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000" dirty="0"/>
              <a:t>VENTAJAS DEL USO DE LAS HERRAMIENTAS CASE</a:t>
            </a:r>
          </a:p>
        </p:txBody>
      </p:sp>
    </p:spTree>
    <p:extLst>
      <p:ext uri="{BB962C8B-B14F-4D97-AF65-F5344CB8AC3E}">
        <p14:creationId xmlns:p14="http://schemas.microsoft.com/office/powerpoint/2010/main" val="29014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828925" y="194742"/>
            <a:ext cx="52289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SzPct val="100000"/>
              <a:buFont typeface="Arial" panose="020B0604020202020204" pitchFamily="34" charset="0"/>
              <a:buChar char="•"/>
              <a:defRPr/>
            </a:pPr>
            <a:endParaRPr lang="es-ES" sz="2400" dirty="0">
              <a:latin typeface="+mn-lt"/>
            </a:endParaRPr>
          </a:p>
          <a:p>
            <a:pPr marL="800100" lvl="1" indent="-342900" algn="just"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latin typeface="+mn-lt"/>
              </a:rPr>
              <a:t>El modelo de datos </a:t>
            </a:r>
            <a:r>
              <a:rPr lang="es-ES" sz="2400" b="1" dirty="0">
                <a:latin typeface="+mn-lt"/>
              </a:rPr>
              <a:t>permite describir los elementos de la realidad que intervienen en un problema dado </a:t>
            </a:r>
            <a:r>
              <a:rPr lang="es-ES" sz="2400" dirty="0">
                <a:latin typeface="+mn-lt"/>
              </a:rPr>
              <a:t>y la forma en que se relacionan esos elementos entre sí.</a:t>
            </a:r>
          </a:p>
          <a:p>
            <a:pPr marL="800100" lvl="1" indent="-342900" algn="just">
              <a:buSzPct val="100000"/>
              <a:buFont typeface="Arial" panose="020B0604020202020204" pitchFamily="34" charset="0"/>
              <a:buChar char="•"/>
              <a:defRPr/>
            </a:pPr>
            <a:endParaRPr lang="es-PE" sz="2400" dirty="0">
              <a:latin typeface="+mn-lt"/>
            </a:endParaRPr>
          </a:p>
          <a:p>
            <a:pPr marL="800100" lvl="1" indent="-342900" algn="just"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2400" dirty="0">
                <a:latin typeface="+mn-lt"/>
              </a:rPr>
              <a:t>Es una colección de  conceptos que se emplean para describir la estructura de una base de datos. Esa  colección de conceptos incluyen entidades, atributos y relaciones.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" t="31294" r="39479" b="21272"/>
          <a:stretch>
            <a:fillRect/>
          </a:stretch>
        </p:blipFill>
        <p:spPr bwMode="auto">
          <a:xfrm>
            <a:off x="8302947" y="1328727"/>
            <a:ext cx="3889053" cy="360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400" dirty="0" smtClean="0"/>
              <a:t>MODELO DE DATOS</a:t>
            </a:r>
            <a:br>
              <a:rPr lang="es-PE" sz="2400" dirty="0" smtClean="0"/>
            </a:b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78698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000" dirty="0"/>
              <a:t>DESVENTAJAS DEL USO DE UNA HERRAMIENTA CASE</a:t>
            </a:r>
            <a:br>
              <a:rPr lang="es-PE" sz="2000" dirty="0"/>
            </a:br>
            <a:endParaRPr lang="es-PE" sz="2000" dirty="0"/>
          </a:p>
        </p:txBody>
      </p:sp>
      <p:sp>
        <p:nvSpPr>
          <p:cNvPr id="10" name="4 Rectángulo"/>
          <p:cNvSpPr/>
          <p:nvPr/>
        </p:nvSpPr>
        <p:spPr>
          <a:xfrm>
            <a:off x="3006165" y="873779"/>
            <a:ext cx="557305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es-PE" sz="2000" b="1" dirty="0">
                <a:latin typeface="+mn-lt"/>
              </a:rPr>
              <a:t>DESVENTAJAS</a:t>
            </a:r>
            <a:endParaRPr lang="es-PE" sz="2000" dirty="0">
              <a:latin typeface="+mn-lt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Incompatibilidad entre herramientas CASE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Entrenamiento del personal especializado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Funcionalidad limitada de algunos CASE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Alto Costo de licenciamiento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Requerimientos de hardware </a:t>
            </a:r>
          </a:p>
          <a:p>
            <a:pPr marL="742950" lvl="1" indent="-285750">
              <a:buFont typeface="Arial" pitchFamily="34" charset="0"/>
              <a:buChar char="•"/>
              <a:defRPr/>
            </a:pPr>
            <a:r>
              <a:rPr lang="es-PE" dirty="0">
                <a:latin typeface="+mn-lt"/>
              </a:rPr>
              <a:t>Tiempo de aprendizaje</a:t>
            </a:r>
          </a:p>
          <a:p>
            <a:pPr algn="just">
              <a:defRPr/>
            </a:pPr>
            <a:endParaRPr lang="es-PE" b="1" dirty="0">
              <a:latin typeface="+mn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4" t="61429" r="43777" b="16608"/>
          <a:stretch>
            <a:fillRect/>
          </a:stretch>
        </p:blipFill>
        <p:spPr bwMode="auto">
          <a:xfrm>
            <a:off x="6121962" y="3140272"/>
            <a:ext cx="261302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t="57054" r="54684" b="19733"/>
          <a:stretch>
            <a:fillRect/>
          </a:stretch>
        </p:blipFill>
        <p:spPr bwMode="auto">
          <a:xfrm>
            <a:off x="8963936" y="3955910"/>
            <a:ext cx="1973262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t="61429" r="66895" b="16608"/>
          <a:stretch>
            <a:fillRect/>
          </a:stretch>
        </p:blipFill>
        <p:spPr bwMode="auto">
          <a:xfrm>
            <a:off x="3349906" y="3140272"/>
            <a:ext cx="225107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8 Flecha izquierda, derecha y arriba"/>
          <p:cNvSpPr/>
          <p:nvPr/>
        </p:nvSpPr>
        <p:spPr>
          <a:xfrm rot="8081752">
            <a:off x="8789287" y="1504317"/>
            <a:ext cx="1695450" cy="1298575"/>
          </a:xfrm>
          <a:prstGeom prst="leftRightUpArrow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ln>
                <a:solidFill>
                  <a:srgbClr val="92D050"/>
                </a:solidFill>
              </a:ln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01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Caso: SISTEMAS DE VENTAS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defRPr/>
            </a:pPr>
            <a:r>
              <a:rPr lang="es-PE" sz="2200" dirty="0"/>
              <a:t>Se necesita una base de datos que permita para la gestión de un sistema de ventas. La empresa necesita llevar un control de proveedores, clientes, productos y </a:t>
            </a:r>
            <a:r>
              <a:rPr lang="es-PE" sz="2200"/>
              <a:t>ventas.</a:t>
            </a:r>
          </a:p>
          <a:p>
            <a:pPr algn="just">
              <a:defRPr/>
            </a:pPr>
            <a:endParaRPr lang="es-PE" sz="2200" dirty="0"/>
          </a:p>
          <a:p>
            <a:pPr algn="just">
              <a:defRPr/>
            </a:pPr>
            <a:r>
              <a:rPr lang="es-PE" sz="2000" dirty="0"/>
              <a:t>Un proveedor tiene un RUT, nombre, dirección, teléfono y página web. Un cliente también tiene RUT, nombre, dirección, pero puede tener varios teléfonos de contacto. La dirección se entiende por calle, número, comuna y ciudad.</a:t>
            </a:r>
          </a:p>
          <a:p>
            <a:pPr algn="just">
              <a:defRPr/>
            </a:pPr>
            <a:r>
              <a:rPr lang="es-PE" sz="2000" dirty="0"/>
              <a:t>Un producto tiene un id único, nombre, precio actual, stock y nombre del proveedor. Además se organizan en categorías, y cada producto va sólo en una categoría. Una categoría tiene id, nombre y descripción.</a:t>
            </a:r>
          </a:p>
          <a:p>
            <a:pPr algn="just">
              <a:defRPr/>
            </a:pPr>
            <a:r>
              <a:rPr lang="es-PE" sz="2000" dirty="0"/>
              <a:t>Por razones de contabilidad, se debe registrar la información de cada venta con un id, fecha, cliente, descuento y monto final. Además se debe guardar el precio al momento de la venta, la cantidad vendida y el monto total por el producto.</a:t>
            </a:r>
          </a:p>
          <a:p>
            <a:pPr>
              <a:defRPr/>
            </a:pPr>
            <a:endParaRPr lang="es-PE" sz="2200" dirty="0"/>
          </a:p>
          <a:p>
            <a:pPr marL="0" indent="0" algn="just">
              <a:buNone/>
              <a:defRPr/>
            </a:pPr>
            <a:r>
              <a:rPr lang="es-PE" sz="2200" b="1" dirty="0">
                <a:solidFill>
                  <a:srgbClr val="00629B"/>
                </a:solidFill>
              </a:rPr>
              <a:t>1.- Diseñar el modelo de datos utilizando una herramienta CASE.</a:t>
            </a:r>
          </a:p>
        </p:txBody>
      </p:sp>
    </p:spTree>
    <p:extLst>
      <p:ext uri="{BB962C8B-B14F-4D97-AF65-F5344CB8AC3E}">
        <p14:creationId xmlns:p14="http://schemas.microsoft.com/office/powerpoint/2010/main" val="4196977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altLang="es-ES" sz="3200" dirty="0"/>
              <a:t>Realizar en el diseño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87634" y="365126"/>
            <a:ext cx="8845655" cy="3854178"/>
          </a:xfrm>
        </p:spPr>
        <p:txBody>
          <a:bodyPr/>
          <a:lstStyle/>
          <a:p>
            <a:pPr marL="609600" indent="-609600" algn="just"/>
            <a:r>
              <a:rPr lang="es-PE" altLang="es-ES" sz="2400" dirty="0"/>
              <a:t>Identificar las entidades. </a:t>
            </a:r>
          </a:p>
          <a:p>
            <a:pPr marL="609600" indent="-609600" algn="just"/>
            <a:r>
              <a:rPr lang="es-PE" altLang="es-ES" sz="2400" dirty="0"/>
              <a:t>Identificar las relaciones. </a:t>
            </a:r>
          </a:p>
          <a:p>
            <a:pPr marL="609600" indent="-609600" algn="just"/>
            <a:r>
              <a:rPr lang="es-PE" altLang="es-ES" sz="2400" dirty="0"/>
              <a:t>Identificar los atributos y asociarlos a entidades y relaciones. </a:t>
            </a:r>
          </a:p>
          <a:p>
            <a:pPr marL="609600" indent="-609600" algn="just"/>
            <a:r>
              <a:rPr lang="es-PE" altLang="es-ES" sz="2400" dirty="0"/>
              <a:t>Determinar los dominios de los atributos. </a:t>
            </a:r>
          </a:p>
          <a:p>
            <a:pPr marL="609600" indent="-609600" algn="just"/>
            <a:r>
              <a:rPr lang="es-PE" altLang="es-ES" sz="2400" dirty="0"/>
              <a:t>Determinar Las claves. </a:t>
            </a:r>
          </a:p>
          <a:p>
            <a:pPr marL="609600" indent="-609600" algn="just"/>
            <a:r>
              <a:rPr lang="es-PE" altLang="es-ES" sz="2400" dirty="0"/>
              <a:t>Dibujar el diagrama entidad-relación. </a:t>
            </a:r>
          </a:p>
          <a:p>
            <a:pPr marL="609600" indent="-609600" algn="just"/>
            <a:r>
              <a:rPr lang="es-PE" altLang="es-ES" sz="2400" dirty="0"/>
              <a:t>Revisar el esquema conceptual local con el usuario.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83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/>
              <a:t>BASE DE DATOS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3485" r="2618" b="5959"/>
          <a:stretch/>
        </p:blipFill>
        <p:spPr>
          <a:xfrm>
            <a:off x="2828924" y="826790"/>
            <a:ext cx="9364231" cy="541208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013656" y="365125"/>
            <a:ext cx="704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/>
              <a:t>MODELO FISICO DE BASE DE DATOS</a:t>
            </a:r>
          </a:p>
        </p:txBody>
      </p:sp>
    </p:spTree>
    <p:extLst>
      <p:ext uri="{BB962C8B-B14F-4D97-AF65-F5344CB8AC3E}">
        <p14:creationId xmlns:p14="http://schemas.microsoft.com/office/powerpoint/2010/main" val="14805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81526" y="674346"/>
            <a:ext cx="95224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SzPct val="100000"/>
              <a:defRPr/>
            </a:pPr>
            <a:r>
              <a:rPr lang="es-ES" sz="2000" dirty="0">
                <a:latin typeface="+mn-lt"/>
              </a:rPr>
              <a:t>	Son los orientados a la descripción de </a:t>
            </a:r>
            <a:r>
              <a:rPr lang="es-ES" sz="2000" b="1" dirty="0">
                <a:latin typeface="+mn-lt"/>
              </a:rPr>
              <a:t>estructuras de datos</a:t>
            </a:r>
            <a:r>
              <a:rPr lang="es-ES" sz="2000" dirty="0">
                <a:latin typeface="+mn-lt"/>
              </a:rPr>
              <a:t>. Se usan fundamentalmente durante la etapa de Análisis de un problema dado y están orientados a representar los elementos que intervienen en ese problema y sus relaciones. El ejemplo más típico es el </a:t>
            </a:r>
            <a:r>
              <a:rPr lang="es-ES" sz="2000" b="1" dirty="0">
                <a:latin typeface="+mn-lt"/>
              </a:rPr>
              <a:t>Modelo Entidad-Relación</a:t>
            </a:r>
            <a:r>
              <a:rPr lang="es-ES" sz="2000" dirty="0">
                <a:latin typeface="+mn-lt"/>
              </a:rPr>
              <a:t>.</a:t>
            </a:r>
            <a:endParaRPr lang="es-PE" sz="2000" dirty="0">
              <a:latin typeface="+mn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1" t="30624" r="45047" b="19017"/>
          <a:stretch>
            <a:fillRect/>
          </a:stretch>
        </p:blipFill>
        <p:spPr bwMode="auto">
          <a:xfrm>
            <a:off x="3374187" y="2486025"/>
            <a:ext cx="8729825" cy="439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sz="2800" dirty="0"/>
              <a:t>MODELO DE </a:t>
            </a:r>
            <a:r>
              <a:rPr lang="es-PE" sz="2800" dirty="0" smtClean="0"/>
              <a:t>DATOS</a:t>
            </a:r>
            <a:br>
              <a:rPr lang="es-PE" sz="2800" dirty="0" smtClean="0"/>
            </a:br>
            <a:r>
              <a:rPr lang="es-PE" sz="2800" dirty="0"/>
              <a:t/>
            </a:r>
            <a:br>
              <a:rPr lang="es-PE" sz="2800" dirty="0"/>
            </a:br>
            <a:r>
              <a:rPr lang="es-PE" sz="2800" dirty="0" smtClean="0"/>
              <a:t/>
            </a:r>
            <a:br>
              <a:rPr lang="es-PE" sz="2800" dirty="0" smtClean="0"/>
            </a:br>
            <a:r>
              <a:rPr lang="es-PE" sz="2800" dirty="0" smtClean="0">
                <a:solidFill>
                  <a:srgbClr val="FFFF00"/>
                </a:solidFill>
              </a:rPr>
              <a:t>Modelo Conceptual</a:t>
            </a:r>
            <a:r>
              <a:rPr lang="es-PE" sz="2800" dirty="0"/>
              <a:t/>
            </a:r>
            <a:br>
              <a:rPr lang="es-PE" sz="2800" dirty="0"/>
            </a:br>
            <a:endParaRPr lang="es-PE" dirty="0"/>
          </a:p>
        </p:txBody>
      </p:sp>
      <p:sp>
        <p:nvSpPr>
          <p:cNvPr id="3" name="Rectángulo 2"/>
          <p:cNvSpPr/>
          <p:nvPr/>
        </p:nvSpPr>
        <p:spPr>
          <a:xfrm>
            <a:off x="2474185" y="307950"/>
            <a:ext cx="4298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buSzPct val="100000"/>
              <a:defRPr/>
            </a:pPr>
            <a:r>
              <a:rPr lang="es-PE" sz="2400" b="1" dirty="0">
                <a:solidFill>
                  <a:srgbClr val="C00000"/>
                </a:solidFill>
              </a:rPr>
              <a:t>MODELO CONCEPTUAL </a:t>
            </a:r>
          </a:p>
        </p:txBody>
      </p:sp>
    </p:spTree>
    <p:extLst>
      <p:ext uri="{BB962C8B-B14F-4D97-AF65-F5344CB8AC3E}">
        <p14:creationId xmlns:p14="http://schemas.microsoft.com/office/powerpoint/2010/main" val="74217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800" dirty="0"/>
              <a:t>MODELO DE </a:t>
            </a:r>
            <a:r>
              <a:rPr lang="es-PE" sz="2800" dirty="0" smtClean="0"/>
              <a:t>DATOS</a:t>
            </a:r>
            <a:br>
              <a:rPr lang="es-PE" sz="2800" dirty="0" smtClean="0"/>
            </a:br>
            <a:r>
              <a:rPr lang="es-PE" sz="2800" dirty="0"/>
              <a:t/>
            </a:r>
            <a:br>
              <a:rPr lang="es-PE" sz="2800" dirty="0"/>
            </a:br>
            <a:r>
              <a:rPr lang="es-PE" sz="2800" dirty="0" smtClean="0"/>
              <a:t/>
            </a:r>
            <a:br>
              <a:rPr lang="es-PE" sz="2800" dirty="0" smtClean="0"/>
            </a:br>
            <a:r>
              <a:rPr lang="es-PE" sz="2800" dirty="0">
                <a:solidFill>
                  <a:srgbClr val="FFFF00"/>
                </a:solidFill>
              </a:rPr>
              <a:t>Modelo Conceptual</a:t>
            </a:r>
            <a:r>
              <a:rPr lang="es-PE" sz="2800" dirty="0"/>
              <a:t/>
            </a:r>
            <a:br>
              <a:rPr lang="es-PE" sz="2800" dirty="0"/>
            </a:br>
            <a:r>
              <a:rPr lang="es-PE" sz="2800" dirty="0" smtClean="0"/>
              <a:t/>
            </a:r>
            <a:br>
              <a:rPr lang="es-PE" sz="2800" dirty="0" smtClean="0"/>
            </a:br>
            <a:r>
              <a:rPr lang="es-PE" sz="2800" dirty="0"/>
              <a:t/>
            </a:r>
            <a:br>
              <a:rPr lang="es-PE" sz="2800" dirty="0"/>
            </a:br>
            <a:r>
              <a:rPr lang="es-PE" sz="2800" dirty="0" smtClean="0"/>
              <a:t/>
            </a:r>
            <a:br>
              <a:rPr lang="es-PE" sz="2800" dirty="0" smtClean="0"/>
            </a:br>
            <a:r>
              <a:rPr lang="es-PE" sz="2800" dirty="0"/>
              <a:t/>
            </a:r>
            <a:br>
              <a:rPr lang="es-PE" sz="2800" dirty="0"/>
            </a:br>
            <a:endParaRPr lang="es-ES" sz="2800" dirty="0"/>
          </a:p>
        </p:txBody>
      </p:sp>
      <p:sp>
        <p:nvSpPr>
          <p:cNvPr id="4" name="1 Rectángulo"/>
          <p:cNvSpPr/>
          <p:nvPr/>
        </p:nvSpPr>
        <p:spPr>
          <a:xfrm>
            <a:off x="3082834" y="717988"/>
            <a:ext cx="879669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2000" b="1" dirty="0" smtClean="0">
                <a:latin typeface="+mn-lt"/>
              </a:rPr>
              <a:t>ENTIDAD</a:t>
            </a:r>
            <a:endParaRPr lang="es-ES" sz="2000" b="1" dirty="0">
              <a:latin typeface="+mn-lt"/>
            </a:endParaRPr>
          </a:p>
          <a:p>
            <a:pPr lvl="1" algn="just">
              <a:buSzPct val="100000"/>
              <a:defRPr/>
            </a:pPr>
            <a:r>
              <a:rPr lang="es-ES" sz="2000" dirty="0">
                <a:latin typeface="+mn-lt"/>
              </a:rPr>
              <a:t>Representa una “cosa” u "objeto" del mundo real con existencia independiente, es decir, se diferencia únicamente de otro objeto o cosa, incluso siendo del mismo tipo, o una misma entidad.</a:t>
            </a:r>
          </a:p>
          <a:p>
            <a:pPr lvl="1" algn="just">
              <a:buSzPct val="100000"/>
              <a:defRPr/>
            </a:pPr>
            <a:r>
              <a:rPr lang="es-ES" sz="2000" dirty="0">
                <a:latin typeface="+mn-lt"/>
              </a:rPr>
              <a:t>Las entidades  se representan gráficamente mediante rectángulos y su nombre  aparece  en el interior .</a:t>
            </a:r>
            <a:endParaRPr lang="es-PE" sz="2000" dirty="0">
              <a:latin typeface="+mn-lt"/>
            </a:endParaRPr>
          </a:p>
          <a:p>
            <a:pPr lvl="1" algn="just">
              <a:buSzPct val="100000"/>
              <a:defRPr/>
            </a:pPr>
            <a:r>
              <a:rPr lang="es-ES" sz="2000" dirty="0">
                <a:latin typeface="+mn-lt"/>
              </a:rPr>
              <a:t>Ejemplo: Un automóvil. (Aunque sean de la misma marca, el mismo modelo,..., tendrán atributos diferentes, por ejemplo, el número de chasis).</a:t>
            </a:r>
            <a:endParaRPr lang="es-PE" sz="2000" dirty="0">
              <a:latin typeface="+mn-lt"/>
            </a:endParaRPr>
          </a:p>
          <a:p>
            <a:pPr marL="1257300" lvl="2" indent="-342900" algn="just">
              <a:buSzPct val="100000"/>
              <a:buFont typeface="Arial" panose="020B0604020202020204" pitchFamily="34" charset="0"/>
              <a:buChar char="•"/>
              <a:defRPr/>
            </a:pPr>
            <a:endParaRPr lang="es-ES" sz="20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53913" t="71071" r="26007" b="8572"/>
          <a:stretch>
            <a:fillRect/>
          </a:stretch>
        </p:blipFill>
        <p:spPr bwMode="auto">
          <a:xfrm>
            <a:off x="3933639" y="4384125"/>
            <a:ext cx="2612572" cy="1489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4 Flecha derecha"/>
          <p:cNvSpPr/>
          <p:nvPr/>
        </p:nvSpPr>
        <p:spPr>
          <a:xfrm>
            <a:off x="7068725" y="5089519"/>
            <a:ext cx="561703" cy="222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78907" y="4527817"/>
            <a:ext cx="2548085" cy="858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ángulo 7"/>
          <p:cNvSpPr/>
          <p:nvPr/>
        </p:nvSpPr>
        <p:spPr>
          <a:xfrm>
            <a:off x="3322697" y="21895"/>
            <a:ext cx="805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buSzPct val="100000"/>
              <a:defRPr/>
            </a:pPr>
            <a:r>
              <a:rPr lang="es-PE" sz="2000" b="1" dirty="0">
                <a:solidFill>
                  <a:srgbClr val="C00000"/>
                </a:solidFill>
              </a:rPr>
              <a:t>ELEMENTOS BÁSICOS DEL MODELO ENTIDAD RELACION</a:t>
            </a:r>
            <a:endParaRPr lang="es-PE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3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400" dirty="0" smtClean="0"/>
              <a:t>MODELO DE DATOS</a:t>
            </a:r>
            <a:br>
              <a:rPr lang="es-PE" sz="2400" dirty="0" smtClean="0"/>
            </a:br>
            <a:r>
              <a:rPr lang="es-PE" sz="2400" dirty="0" smtClean="0"/>
              <a:t/>
            </a:r>
            <a:br>
              <a:rPr lang="es-PE" sz="2400" dirty="0" smtClean="0"/>
            </a:br>
            <a:r>
              <a:rPr lang="es-PE" sz="2400" dirty="0" smtClean="0"/>
              <a:t/>
            </a:r>
            <a:br>
              <a:rPr lang="es-PE" sz="2400" dirty="0" smtClean="0"/>
            </a:br>
            <a:r>
              <a:rPr lang="es-PE" sz="2000" dirty="0" smtClean="0">
                <a:solidFill>
                  <a:srgbClr val="FFFF00"/>
                </a:solidFill>
              </a:rPr>
              <a:t>MODELO CONCEPTUAL</a:t>
            </a:r>
            <a:endParaRPr lang="es-PE" sz="2000" dirty="0"/>
          </a:p>
        </p:txBody>
      </p:sp>
      <p:sp>
        <p:nvSpPr>
          <p:cNvPr id="5" name="1 Rectángulo"/>
          <p:cNvSpPr/>
          <p:nvPr/>
        </p:nvSpPr>
        <p:spPr>
          <a:xfrm>
            <a:off x="3022726" y="574296"/>
            <a:ext cx="84856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2000" b="1" dirty="0" smtClean="0"/>
              <a:t>Atributos</a:t>
            </a:r>
            <a:endParaRPr lang="es-ES" sz="2000" b="1" dirty="0"/>
          </a:p>
          <a:p>
            <a:pPr lvl="1" algn="just">
              <a:buSzPct val="100000"/>
              <a:defRPr/>
            </a:pPr>
            <a:r>
              <a:rPr lang="es-ES" sz="2000" dirty="0"/>
              <a:t>Representa una “cosa” u "objeto" del mundo real con existencia independiente, es decir, se diferencia únicamente de otro objeto o cosa, incluso siendo del mismo tipo, o una misma entidad.</a:t>
            </a:r>
            <a:endParaRPr lang="es-PE" sz="2000" dirty="0"/>
          </a:p>
          <a:p>
            <a:pPr lvl="1" algn="just">
              <a:buSzPct val="100000"/>
              <a:defRPr/>
            </a:pPr>
            <a:r>
              <a:rPr lang="es-ES" sz="2000" dirty="0"/>
              <a:t>Ejemplo: Una persona. (Se diferencia de cualquier otra persona, tendrán atributos diferentes Nombre, Apellido, Género, Estatura, Peso, Fecha de nacimiento)</a:t>
            </a:r>
            <a:endParaRPr lang="es-PE" sz="20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 l="8835" t="35357" r="42372" b="17679"/>
          <a:stretch>
            <a:fillRect/>
          </a:stretch>
        </p:blipFill>
        <p:spPr bwMode="auto">
          <a:xfrm>
            <a:off x="3302598" y="3782148"/>
            <a:ext cx="3422469" cy="185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4 Flecha derecha"/>
          <p:cNvSpPr/>
          <p:nvPr/>
        </p:nvSpPr>
        <p:spPr>
          <a:xfrm flipV="1">
            <a:off x="7312895" y="4484693"/>
            <a:ext cx="56170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7932" y="4251875"/>
            <a:ext cx="2380242" cy="72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ángulo 6"/>
          <p:cNvSpPr/>
          <p:nvPr/>
        </p:nvSpPr>
        <p:spPr>
          <a:xfrm>
            <a:off x="3322697" y="21895"/>
            <a:ext cx="805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buSzPct val="100000"/>
              <a:defRPr/>
            </a:pPr>
            <a:r>
              <a:rPr lang="es-PE" sz="2000" b="1" dirty="0">
                <a:solidFill>
                  <a:srgbClr val="C00000"/>
                </a:solidFill>
              </a:rPr>
              <a:t>ELEMENTOS BÁSICOS DEL MODELO ENTIDAD RELACION</a:t>
            </a:r>
            <a:endParaRPr lang="es-PE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34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400" dirty="0"/>
              <a:t>MODELO DE DATOS</a:t>
            </a:r>
            <a:br>
              <a:rPr lang="es-PE" sz="2400" dirty="0"/>
            </a:br>
            <a:r>
              <a:rPr lang="es-PE" sz="2400" dirty="0"/>
              <a:t/>
            </a:r>
            <a:br>
              <a:rPr lang="es-PE" sz="2400" dirty="0"/>
            </a:br>
            <a:r>
              <a:rPr lang="es-PE" sz="2400" dirty="0"/>
              <a:t/>
            </a:r>
            <a:br>
              <a:rPr lang="es-PE" sz="2400" dirty="0"/>
            </a:br>
            <a:r>
              <a:rPr lang="es-PE" sz="2000" dirty="0">
                <a:solidFill>
                  <a:srgbClr val="FFFF00"/>
                </a:solidFill>
              </a:rPr>
              <a:t>MODELO CONCEPTUAL</a:t>
            </a:r>
            <a:endParaRPr lang="es-PE" sz="2400" dirty="0"/>
          </a:p>
        </p:txBody>
      </p:sp>
      <p:sp>
        <p:nvSpPr>
          <p:cNvPr id="5" name="1 Rectángulo"/>
          <p:cNvSpPr/>
          <p:nvPr/>
        </p:nvSpPr>
        <p:spPr>
          <a:xfrm>
            <a:off x="2920741" y="587358"/>
            <a:ext cx="91420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sz="2000" b="1" dirty="0" smtClean="0"/>
              <a:t>RELACIÓN</a:t>
            </a:r>
            <a:endParaRPr lang="es-ES" sz="2000" b="1" dirty="0"/>
          </a:p>
          <a:p>
            <a:pPr lvl="1" algn="just">
              <a:buSzPct val="100000"/>
              <a:defRPr/>
            </a:pPr>
            <a:r>
              <a:rPr lang="es-PE" sz="2000" dirty="0"/>
              <a:t>Correspondencia  o asociación entre dos o más entidades.</a:t>
            </a:r>
          </a:p>
          <a:p>
            <a:pPr lvl="1" algn="just">
              <a:buSzPct val="100000"/>
              <a:defRPr/>
            </a:pPr>
            <a:r>
              <a:rPr lang="es-PE" sz="2000" dirty="0"/>
              <a:t>Las relaciones  se  representan gráficamente mediante rombos y su nombre aparece en el interior.</a:t>
            </a:r>
          </a:p>
          <a:p>
            <a:pPr lvl="1" algn="just">
              <a:buSzPct val="100000"/>
              <a:defRPr/>
            </a:pPr>
            <a:r>
              <a:rPr lang="es-PE" sz="2000" dirty="0"/>
              <a:t>La </a:t>
            </a:r>
            <a:r>
              <a:rPr lang="es-PE" sz="2000" dirty="0" err="1" smtClean="0"/>
              <a:t>cardinalidad</a:t>
            </a:r>
            <a:r>
              <a:rPr lang="es-PE" sz="2000" dirty="0" smtClean="0"/>
              <a:t>  </a:t>
            </a:r>
            <a:r>
              <a:rPr lang="es-PE" sz="2000" dirty="0"/>
              <a:t>con la que una entidad participa en  una relación especifica el numero mínimo y el número máximo de correspondencias  en las que puede  tomar parte  cada ocurrencia de  dicha entidad.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4608" y="4442232"/>
            <a:ext cx="2567981" cy="942023"/>
          </a:xfrm>
          <a:prstGeom prst="rect">
            <a:avLst/>
          </a:prstGeom>
          <a:noFill/>
          <a:ln w="9525">
            <a:solidFill>
              <a:srgbClr val="99CC00"/>
            </a:solidFill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/>
          <a:srcRect l="25436" t="59196" r="54886" b="15268"/>
          <a:stretch>
            <a:fillRect/>
          </a:stretch>
        </p:blipFill>
        <p:spPr bwMode="auto">
          <a:xfrm>
            <a:off x="4368756" y="4141786"/>
            <a:ext cx="2560320" cy="1867989"/>
          </a:xfrm>
          <a:prstGeom prst="rect">
            <a:avLst/>
          </a:prstGeom>
          <a:ln>
            <a:solidFill>
              <a:srgbClr val="99CC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5 Flecha derecha"/>
          <p:cNvSpPr/>
          <p:nvPr/>
        </p:nvSpPr>
        <p:spPr>
          <a:xfrm flipV="1">
            <a:off x="7360151" y="4572861"/>
            <a:ext cx="56170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333272" y="0"/>
            <a:ext cx="805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buSzPct val="100000"/>
              <a:defRPr/>
            </a:pPr>
            <a:r>
              <a:rPr lang="es-PE" sz="2000" b="1" dirty="0">
                <a:solidFill>
                  <a:srgbClr val="C00000"/>
                </a:solidFill>
              </a:rPr>
              <a:t>ELEMENTOS BÁSICOS DEL MODELO ENTIDAD RELACION</a:t>
            </a:r>
            <a:endParaRPr lang="es-PE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0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43455" y="765235"/>
            <a:ext cx="93975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SzPct val="100000"/>
              <a:defRPr/>
            </a:pPr>
            <a:r>
              <a:rPr lang="es-ES" sz="2000" dirty="0">
                <a:latin typeface="+mn-lt"/>
              </a:rPr>
              <a:t>	</a:t>
            </a:r>
            <a:r>
              <a:rPr lang="es-ES" sz="2000" dirty="0"/>
              <a:t>Son orientados a las operaciones más que a la descripción de una realidad. Usualmente están implementados en algún Manejador de Base de Datos. 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s-PE" sz="2400" b="1" dirty="0" smtClean="0">
                <a:solidFill>
                  <a:schemeClr val="bg1"/>
                </a:solidFill>
              </a:rPr>
              <a:t>MODELO DE DATOS</a:t>
            </a:r>
            <a:r>
              <a:rPr lang="es-PE" sz="2800" b="1" dirty="0">
                <a:solidFill>
                  <a:schemeClr val="bg1"/>
                </a:solidFill>
              </a:rPr>
              <a:t/>
            </a:r>
            <a:br>
              <a:rPr lang="es-PE" sz="2800" b="1" dirty="0">
                <a:solidFill>
                  <a:schemeClr val="bg1"/>
                </a:solidFill>
              </a:rPr>
            </a:br>
            <a:r>
              <a:rPr lang="es-PE" sz="2800" b="1" dirty="0" smtClean="0">
                <a:solidFill>
                  <a:schemeClr val="bg1"/>
                </a:solidFill>
              </a:rPr>
              <a:t/>
            </a:r>
            <a:br>
              <a:rPr lang="es-PE" sz="2800" b="1" dirty="0" smtClean="0">
                <a:solidFill>
                  <a:schemeClr val="bg1"/>
                </a:solidFill>
              </a:rPr>
            </a:br>
            <a:r>
              <a:rPr lang="es-PE" sz="2800" b="1" dirty="0">
                <a:solidFill>
                  <a:schemeClr val="bg1"/>
                </a:solidFill>
              </a:rPr>
              <a:t/>
            </a:r>
            <a:br>
              <a:rPr lang="es-PE" sz="2800" b="1" dirty="0">
                <a:solidFill>
                  <a:schemeClr val="bg1"/>
                </a:solidFill>
              </a:rPr>
            </a:br>
            <a:r>
              <a:rPr lang="es-PE" sz="2800" b="1" dirty="0" smtClean="0">
                <a:solidFill>
                  <a:schemeClr val="bg1"/>
                </a:solidFill>
              </a:rPr>
              <a:t/>
            </a:r>
            <a:br>
              <a:rPr lang="es-PE" sz="2800" b="1" dirty="0" smtClean="0">
                <a:solidFill>
                  <a:schemeClr val="bg1"/>
                </a:solidFill>
              </a:rPr>
            </a:br>
            <a:r>
              <a:rPr lang="es-PE" sz="2000" b="1" dirty="0" smtClean="0">
                <a:solidFill>
                  <a:srgbClr val="FFFF00"/>
                </a:solidFill>
              </a:rPr>
              <a:t>MODELO LÓGICO</a:t>
            </a:r>
            <a:r>
              <a:rPr lang="es-PE" sz="2000" b="1" dirty="0" smtClean="0">
                <a:solidFill>
                  <a:schemeClr val="bg1"/>
                </a:solidFill>
              </a:rPr>
              <a:t/>
            </a:r>
            <a:br>
              <a:rPr lang="es-PE" sz="2000" b="1" dirty="0" smtClean="0">
                <a:solidFill>
                  <a:schemeClr val="bg1"/>
                </a:solidFill>
              </a:rPr>
            </a:br>
            <a:endParaRPr lang="es-PE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 l="11646" t="41607" r="42774" b="28036"/>
          <a:stretch>
            <a:fillRect/>
          </a:stretch>
        </p:blipFill>
        <p:spPr bwMode="auto">
          <a:xfrm>
            <a:off x="3687944" y="1986696"/>
            <a:ext cx="7728609" cy="2894397"/>
          </a:xfrm>
          <a:prstGeom prst="rect">
            <a:avLst/>
          </a:prstGeom>
          <a:ln>
            <a:solidFill>
              <a:srgbClr val="99CC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6 CuadroTexto"/>
          <p:cNvSpPr txBox="1"/>
          <p:nvPr/>
        </p:nvSpPr>
        <p:spPr>
          <a:xfrm>
            <a:off x="3353360" y="5459683"/>
            <a:ext cx="80631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2000" dirty="0">
                <a:latin typeface="+mn-lt"/>
              </a:rPr>
              <a:t>Para toda interrelación de uno a muchos se realiza la propagación de llave primaria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686621" y="332743"/>
            <a:ext cx="2852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buSzPct val="100000"/>
              <a:defRPr/>
            </a:pPr>
            <a:r>
              <a:rPr lang="es-PE" sz="2000" b="1" dirty="0"/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1850769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43457" y="700471"/>
            <a:ext cx="34580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buSzPct val="100000"/>
              <a:defRPr/>
            </a:pPr>
            <a:r>
              <a:rPr lang="es-PE" sz="2000" b="1" dirty="0"/>
              <a:t>MODELO FÍSICO</a:t>
            </a:r>
          </a:p>
          <a:p>
            <a:pPr marL="800100" lvl="1" indent="-342900" algn="just">
              <a:buSzPct val="100000"/>
              <a:defRPr/>
            </a:pPr>
            <a:r>
              <a:rPr lang="es-ES" sz="2000" dirty="0">
                <a:latin typeface="+mn-lt"/>
              </a:rPr>
              <a:t>	</a:t>
            </a:r>
            <a:r>
              <a:rPr lang="es-ES" sz="2000" dirty="0"/>
              <a:t>Son estructuras de datos a bajo nivel implementadas dentro del propio manejador</a:t>
            </a:r>
            <a:endParaRPr lang="es-PE" sz="2000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s-PE" sz="2400" b="1" dirty="0" smtClean="0">
                <a:solidFill>
                  <a:schemeClr val="bg1"/>
                </a:solidFill>
              </a:rPr>
              <a:t>MODELO DE DATOS</a:t>
            </a:r>
            <a:br>
              <a:rPr lang="es-PE" sz="2400" b="1" dirty="0" smtClean="0">
                <a:solidFill>
                  <a:schemeClr val="bg1"/>
                </a:solidFill>
              </a:rPr>
            </a:br>
            <a:r>
              <a:rPr lang="es-PE" sz="2400" b="1" dirty="0" smtClean="0">
                <a:solidFill>
                  <a:schemeClr val="bg1"/>
                </a:solidFill>
              </a:rPr>
              <a:t/>
            </a:r>
            <a:br>
              <a:rPr lang="es-PE" sz="2400" b="1" dirty="0" smtClean="0">
                <a:solidFill>
                  <a:schemeClr val="bg1"/>
                </a:solidFill>
              </a:rPr>
            </a:br>
            <a:r>
              <a:rPr lang="es-PE" sz="2400" b="1" dirty="0">
                <a:solidFill>
                  <a:schemeClr val="bg1"/>
                </a:solidFill>
              </a:rPr>
              <a:t/>
            </a:r>
            <a:br>
              <a:rPr lang="es-PE" sz="2400" b="1" dirty="0">
                <a:solidFill>
                  <a:schemeClr val="bg1"/>
                </a:solidFill>
              </a:rPr>
            </a:br>
            <a:r>
              <a:rPr lang="es-PE" sz="2000" b="1" dirty="0" smtClean="0">
                <a:solidFill>
                  <a:srgbClr val="FFFF00"/>
                </a:solidFill>
              </a:rPr>
              <a:t>MODELO FÍSICO</a:t>
            </a:r>
            <a:r>
              <a:rPr lang="es-PE" sz="2000" b="1" dirty="0" smtClean="0">
                <a:solidFill>
                  <a:schemeClr val="bg1"/>
                </a:solidFill>
              </a:rPr>
              <a:t/>
            </a:r>
            <a:br>
              <a:rPr lang="es-PE" sz="2000" b="1" dirty="0" smtClean="0">
                <a:solidFill>
                  <a:schemeClr val="bg1"/>
                </a:solidFill>
              </a:rPr>
            </a:br>
            <a:endParaRPr lang="es-PE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0" t="16393" r="32506" b="22404"/>
          <a:stretch>
            <a:fillRect/>
          </a:stretch>
        </p:blipFill>
        <p:spPr bwMode="auto">
          <a:xfrm>
            <a:off x="6256943" y="938548"/>
            <a:ext cx="5935057" cy="591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903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aleta Z">
      <a:dk1>
        <a:sysClr val="windowText" lastClr="000000"/>
      </a:dk1>
      <a:lt1>
        <a:sysClr val="window" lastClr="FFFFFF"/>
      </a:lt1>
      <a:dk2>
        <a:srgbClr val="C00000"/>
      </a:dk2>
      <a:lt2>
        <a:srgbClr val="FFFFFF"/>
      </a:lt2>
      <a:accent1>
        <a:srgbClr val="00629B"/>
      </a:accent1>
      <a:accent2>
        <a:srgbClr val="FE5000"/>
      </a:accent2>
      <a:accent3>
        <a:srgbClr val="7F7F7F"/>
      </a:accent3>
      <a:accent4>
        <a:srgbClr val="DDCE11"/>
      </a:accent4>
      <a:accent5>
        <a:srgbClr val="7030A0"/>
      </a:accent5>
      <a:accent6>
        <a:srgbClr val="008755"/>
      </a:accent6>
      <a:hlink>
        <a:srgbClr val="00629B"/>
      </a:hlink>
      <a:folHlink>
        <a:srgbClr val="442359"/>
      </a:folHlink>
    </a:clrScheme>
    <a:fontScheme name="Fonts 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D6C25D1-DD0F-4F88-9A6D-1742BCF74880}" vid="{6359BCD8-159B-4DEF-8F8A-35494A1C243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[TEC] Formato de PPT para UDs</Template>
  <TotalTime>1419</TotalTime>
  <Words>1116</Words>
  <Application>Microsoft Office PowerPoint</Application>
  <PresentationFormat>Panorámica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Tema de Office</vt:lpstr>
      <vt:lpstr>TEMAS  </vt:lpstr>
      <vt:lpstr>MODELO DE DATOS </vt:lpstr>
      <vt:lpstr>BASE DE DATOS</vt:lpstr>
      <vt:lpstr>MODELO DE DATOS   Modelo Conceptual </vt:lpstr>
      <vt:lpstr>MODELO DE DATOS   Modelo Conceptual     </vt:lpstr>
      <vt:lpstr>MODELO DE DATOS   MODELO CONCEPTUAL</vt:lpstr>
      <vt:lpstr>MODELO DE DATOS   MODELO CONCEPTUAL</vt:lpstr>
      <vt:lpstr>MODELO DE DATOS    MODELO LÓGICO </vt:lpstr>
      <vt:lpstr>MODELO DE DATOS   MODELO FÍSICO </vt:lpstr>
      <vt:lpstr>TIPOS DE RELACIONES DE ENTIDADES </vt:lpstr>
      <vt:lpstr>RELACIÓN DE UNO A UNO </vt:lpstr>
      <vt:lpstr>RELACIÓN DE UNO A VARIOS</vt:lpstr>
      <vt:lpstr>RELACIÓN DE UNO A VARIOS</vt:lpstr>
      <vt:lpstr>Síntesis de las Relaciones </vt:lpstr>
      <vt:lpstr>EVOLUCIÓN DE LAS HERRAMIENTAS CASE.  </vt:lpstr>
      <vt:lpstr>Presentación de PowerPoint</vt:lpstr>
      <vt:lpstr>CLASIFICACIÓN DE LAS HERRAMIENTAS CASE </vt:lpstr>
      <vt:lpstr>CLASIFICACIÓN DE LAS HERRAMIENTAS CASE </vt:lpstr>
      <vt:lpstr>VENTAJAS DEL USO DE LAS HERRAMIENTAS CASE</vt:lpstr>
      <vt:lpstr>DESVENTAJAS DEL USO DE UNA HERRAMIENTA CASE </vt:lpstr>
      <vt:lpstr>Caso: SISTEMAS DE VENTAS</vt:lpstr>
      <vt:lpstr>Realizar en el diseño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jgomezco (Gomez Cornejo ,Jessica Nicole)</dc:creator>
  <cp:lastModifiedBy>yolfer</cp:lastModifiedBy>
  <cp:revision>60</cp:revision>
  <dcterms:created xsi:type="dcterms:W3CDTF">2016-07-21T16:56:35Z</dcterms:created>
  <dcterms:modified xsi:type="dcterms:W3CDTF">2017-02-23T17:50:18Z</dcterms:modified>
</cp:coreProperties>
</file>